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312" r:id="rId4"/>
    <p:sldId id="314" r:id="rId5"/>
    <p:sldId id="315" r:id="rId6"/>
    <p:sldId id="329" r:id="rId7"/>
    <p:sldId id="332" r:id="rId8"/>
    <p:sldId id="328" r:id="rId9"/>
    <p:sldId id="323" r:id="rId10"/>
    <p:sldId id="330" r:id="rId11"/>
    <p:sldId id="320" r:id="rId12"/>
    <p:sldId id="331" r:id="rId13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D"/>
    <a:srgbClr val="003E81"/>
    <a:srgbClr val="0073F2"/>
    <a:srgbClr val="F26F21"/>
    <a:srgbClr val="00B09B"/>
    <a:srgbClr val="01BFF1"/>
    <a:srgbClr val="00C1F4"/>
    <a:srgbClr val="FCAE17"/>
    <a:srgbClr val="0072DF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7" autoAdjust="0"/>
    <p:restoredTop sz="96395" autoAdjust="0"/>
  </p:normalViewPr>
  <p:slideViewPr>
    <p:cSldViewPr showGuides="1">
      <p:cViewPr>
        <p:scale>
          <a:sx n="103" d="100"/>
          <a:sy n="103" d="100"/>
        </p:scale>
        <p:origin x="-558" y="-72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C2025-FC39-44D8-A7F9-7B459E5A7580}" type="doc">
      <dgm:prSet loTypeId="urn:microsoft.com/office/officeart/2005/8/layout/vList5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AEA788C-A7E5-4928-B79E-54438D1253F1}">
      <dgm:prSet phldrT="[Текст]" custT="1"/>
      <dgm:spPr/>
      <dgm:t>
        <a:bodyPr/>
        <a:lstStyle/>
        <a:p>
          <a:r>
            <a:rPr lang="ru-RU" sz="2800" dirty="0" smtClean="0"/>
            <a:t>Адресат:</a:t>
          </a:r>
          <a:endParaRPr lang="ru-RU" sz="2800" dirty="0"/>
        </a:p>
      </dgm:t>
    </dgm:pt>
    <dgm:pt modelId="{211EF818-CE34-459C-84D2-1D97FD8E65CD}" type="parTrans" cxnId="{533C34DF-43C2-4062-873D-92BA330C8B79}">
      <dgm:prSet/>
      <dgm:spPr/>
      <dgm:t>
        <a:bodyPr/>
        <a:lstStyle/>
        <a:p>
          <a:endParaRPr lang="ru-RU"/>
        </a:p>
      </dgm:t>
    </dgm:pt>
    <dgm:pt modelId="{0D0B2625-1E2B-48F6-B0A6-C3AD45E7DA80}" type="sibTrans" cxnId="{533C34DF-43C2-4062-873D-92BA330C8B79}">
      <dgm:prSet/>
      <dgm:spPr/>
      <dgm:t>
        <a:bodyPr/>
        <a:lstStyle/>
        <a:p>
          <a:endParaRPr lang="ru-RU"/>
        </a:p>
      </dgm:t>
    </dgm:pt>
    <dgm:pt modelId="{253C7E94-51A3-448F-A239-29279DDCE493}">
      <dgm:prSet phldrT="[Текст]" custT="1"/>
      <dgm:spPr/>
      <dgm:t>
        <a:bodyPr/>
        <a:lstStyle/>
        <a:p>
          <a:r>
            <a:rPr lang="ru-RU" sz="140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семьи с детьми от 5 лет.</a:t>
          </a:r>
          <a:endParaRPr lang="ru-RU" sz="1400" u="none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08157-AD92-4527-B4F7-910964B6D798}" type="parTrans" cxnId="{033C3708-BE3F-42AE-9FC6-F4D75184466D}">
      <dgm:prSet/>
      <dgm:spPr/>
      <dgm:t>
        <a:bodyPr/>
        <a:lstStyle/>
        <a:p>
          <a:endParaRPr lang="ru-RU"/>
        </a:p>
      </dgm:t>
    </dgm:pt>
    <dgm:pt modelId="{D48735C3-CEE3-4BA8-8FCF-71625EB8B8C4}" type="sibTrans" cxnId="{033C3708-BE3F-42AE-9FC6-F4D75184466D}">
      <dgm:prSet/>
      <dgm:spPr/>
      <dgm:t>
        <a:bodyPr/>
        <a:lstStyle/>
        <a:p>
          <a:endParaRPr lang="ru-RU"/>
        </a:p>
      </dgm:t>
    </dgm:pt>
    <dgm:pt modelId="{4297E0C7-017A-446F-A200-35DB829C0019}">
      <dgm:prSet phldrT="[Текст]" custT="1"/>
      <dgm:spPr/>
      <dgm:t>
        <a:bodyPr/>
        <a:lstStyle/>
        <a:p>
          <a:r>
            <a:rPr lang="ru-RU" sz="2800" dirty="0" smtClean="0"/>
            <a:t>Цель:</a:t>
          </a:r>
          <a:endParaRPr lang="ru-RU" sz="2800" dirty="0"/>
        </a:p>
      </dgm:t>
    </dgm:pt>
    <dgm:pt modelId="{1F5604A1-B3BA-4CCA-8B6B-40E5C7C4ED7A}" type="parTrans" cxnId="{52F9B005-5385-4A02-9C67-57E19948171E}">
      <dgm:prSet/>
      <dgm:spPr/>
      <dgm:t>
        <a:bodyPr/>
        <a:lstStyle/>
        <a:p>
          <a:endParaRPr lang="ru-RU"/>
        </a:p>
      </dgm:t>
    </dgm:pt>
    <dgm:pt modelId="{BE3A632E-792B-4A19-816C-80D8E8802CBF}" type="sibTrans" cxnId="{52F9B005-5385-4A02-9C67-57E19948171E}">
      <dgm:prSet/>
      <dgm:spPr/>
      <dgm:t>
        <a:bodyPr/>
        <a:lstStyle/>
        <a:p>
          <a:endParaRPr lang="ru-RU"/>
        </a:p>
      </dgm:t>
    </dgm:pt>
    <dgm:pt modelId="{BE264AF9-FFC4-4A98-B250-D15B61EDABA2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условий, которые позволяют детям самостоятельно или совместно со взрослыми открывать новый практический опыт, развивать творческое  воображение дошкольников</a:t>
          </a:r>
          <a:r>
            <a:rPr lang="ru-RU" sz="1400" dirty="0" smtClean="0">
              <a:solidFill>
                <a:srgbClr val="002060"/>
              </a:solidFill>
            </a:rPr>
            <a:t>.</a:t>
          </a:r>
          <a:endParaRPr lang="ru-RU" sz="1400" dirty="0">
            <a:solidFill>
              <a:srgbClr val="002060"/>
            </a:solidFill>
          </a:endParaRPr>
        </a:p>
      </dgm:t>
    </dgm:pt>
    <dgm:pt modelId="{81C9D4CF-E631-48A9-B270-086A91ABCEB2}" type="parTrans" cxnId="{F89B1CF5-3B47-4A84-9B61-8D8687EA8B8F}">
      <dgm:prSet/>
      <dgm:spPr/>
      <dgm:t>
        <a:bodyPr/>
        <a:lstStyle/>
        <a:p>
          <a:endParaRPr lang="ru-RU"/>
        </a:p>
      </dgm:t>
    </dgm:pt>
    <dgm:pt modelId="{CB3B6865-FD00-4361-98D8-05B640F32E74}" type="sibTrans" cxnId="{F89B1CF5-3B47-4A84-9B61-8D8687EA8B8F}">
      <dgm:prSet/>
      <dgm:spPr/>
      <dgm:t>
        <a:bodyPr/>
        <a:lstStyle/>
        <a:p>
          <a:endParaRPr lang="ru-RU"/>
        </a:p>
      </dgm:t>
    </dgm:pt>
    <dgm:pt modelId="{8E78DBD4-8C2D-4D76-B9B8-3A622FCB4AD0}">
      <dgm:prSet custT="1"/>
      <dgm:spPr/>
      <dgm:t>
        <a:bodyPr/>
        <a:lstStyle/>
        <a:p>
          <a:r>
            <a:rPr lang="ru-RU" sz="2800" dirty="0" smtClean="0"/>
            <a:t>Тема:</a:t>
          </a:r>
          <a:endParaRPr lang="ru-RU" sz="2800" dirty="0"/>
        </a:p>
      </dgm:t>
    </dgm:pt>
    <dgm:pt modelId="{C8F9083D-EF29-4BA6-BF2A-090D2E138F84}" type="parTrans" cxnId="{35173169-EDDF-4548-9CF5-A55A5F06B756}">
      <dgm:prSet/>
      <dgm:spPr/>
      <dgm:t>
        <a:bodyPr/>
        <a:lstStyle/>
        <a:p>
          <a:endParaRPr lang="ru-RU"/>
        </a:p>
      </dgm:t>
    </dgm:pt>
    <dgm:pt modelId="{E7DC732F-2CE9-4BFC-A829-ACB97D9F9E3A}" type="sibTrans" cxnId="{35173169-EDDF-4548-9CF5-A55A5F06B756}">
      <dgm:prSet/>
      <dgm:spPr/>
      <dgm:t>
        <a:bodyPr/>
        <a:lstStyle/>
        <a:p>
          <a:endParaRPr lang="ru-RU"/>
        </a:p>
      </dgm:t>
    </dgm:pt>
    <dgm:pt modelId="{5570DE20-627B-45A0-9CEC-4932E670B2E2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ежедневные наблюдения на прогулке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6BF65-9C40-44C1-BF4F-5A5108949AAE}" type="parTrans" cxnId="{8C0E884F-1D30-42C5-9611-A7FE3E45C75F}">
      <dgm:prSet/>
      <dgm:spPr/>
      <dgm:t>
        <a:bodyPr/>
        <a:lstStyle/>
        <a:p>
          <a:endParaRPr lang="ru-RU"/>
        </a:p>
      </dgm:t>
    </dgm:pt>
    <dgm:pt modelId="{E1780048-BCA6-4D18-A37F-9240FB1664F1}" type="sibTrans" cxnId="{8C0E884F-1D30-42C5-9611-A7FE3E45C75F}">
      <dgm:prSet/>
      <dgm:spPr/>
      <dgm:t>
        <a:bodyPr/>
        <a:lstStyle/>
        <a:p>
          <a:endParaRPr lang="ru-RU"/>
        </a:p>
      </dgm:t>
    </dgm:pt>
    <dgm:pt modelId="{7979D94A-BEA4-4B8E-9B3B-26721C600E99}" type="pres">
      <dgm:prSet presAssocID="{492C2025-FC39-44D8-A7F9-7B459E5A75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097373-9FEA-4CE0-B794-5549EA7C40D2}" type="pres">
      <dgm:prSet presAssocID="{6AEA788C-A7E5-4928-B79E-54438D1253F1}" presName="linNode" presStyleCnt="0"/>
      <dgm:spPr/>
    </dgm:pt>
    <dgm:pt modelId="{79681630-BCCC-468A-B8B0-482EE91E3AC5}" type="pres">
      <dgm:prSet presAssocID="{6AEA788C-A7E5-4928-B79E-54438D1253F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87E80-DD1C-46F6-A20E-AA4646A24E90}" type="pres">
      <dgm:prSet presAssocID="{6AEA788C-A7E5-4928-B79E-54438D1253F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589C9-546F-489E-A765-849DBA85BDF4}" type="pres">
      <dgm:prSet presAssocID="{0D0B2625-1E2B-48F6-B0A6-C3AD45E7DA80}" presName="sp" presStyleCnt="0"/>
      <dgm:spPr/>
    </dgm:pt>
    <dgm:pt modelId="{9B9A15AF-8B8D-48FE-BAD6-E397848F6F3D}" type="pres">
      <dgm:prSet presAssocID="{4297E0C7-017A-446F-A200-35DB829C0019}" presName="linNode" presStyleCnt="0"/>
      <dgm:spPr/>
    </dgm:pt>
    <dgm:pt modelId="{E5DACB9C-1702-473F-8BB5-E06367BC898A}" type="pres">
      <dgm:prSet presAssocID="{4297E0C7-017A-446F-A200-35DB829C001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3A988-9BEC-4809-BFC7-80219510E8BB}" type="pres">
      <dgm:prSet presAssocID="{4297E0C7-017A-446F-A200-35DB829C001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217C7-F480-4B6C-BC55-439186ED2E67}" type="pres">
      <dgm:prSet presAssocID="{BE3A632E-792B-4A19-816C-80D8E8802CBF}" presName="sp" presStyleCnt="0"/>
      <dgm:spPr/>
    </dgm:pt>
    <dgm:pt modelId="{1E5725AD-058B-46EE-9DD3-F4B5E6BD20BA}" type="pres">
      <dgm:prSet presAssocID="{8E78DBD4-8C2D-4D76-B9B8-3A622FCB4AD0}" presName="linNode" presStyleCnt="0"/>
      <dgm:spPr/>
    </dgm:pt>
    <dgm:pt modelId="{13BEF0A6-E926-4700-A84F-6689E70F8362}" type="pres">
      <dgm:prSet presAssocID="{8E78DBD4-8C2D-4D76-B9B8-3A622FCB4AD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8A7A1-474A-4979-8B14-221D4977018D}" type="pres">
      <dgm:prSet presAssocID="{8E78DBD4-8C2D-4D76-B9B8-3A622FCB4A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C3FDAF-3F90-46CE-97A8-6CE97BA2455A}" type="presOf" srcId="{4297E0C7-017A-446F-A200-35DB829C0019}" destId="{E5DACB9C-1702-473F-8BB5-E06367BC898A}" srcOrd="0" destOrd="0" presId="urn:microsoft.com/office/officeart/2005/8/layout/vList5"/>
    <dgm:cxn modelId="{6F1643FC-B62D-4AB6-A26A-1A0A5D6ACA56}" type="presOf" srcId="{253C7E94-51A3-448F-A239-29279DDCE493}" destId="{85387E80-DD1C-46F6-A20E-AA4646A24E90}" srcOrd="0" destOrd="0" presId="urn:microsoft.com/office/officeart/2005/8/layout/vList5"/>
    <dgm:cxn modelId="{510CD04F-82E9-4DA7-B63B-2D7E41ACD82D}" type="presOf" srcId="{6AEA788C-A7E5-4928-B79E-54438D1253F1}" destId="{79681630-BCCC-468A-B8B0-482EE91E3AC5}" srcOrd="0" destOrd="0" presId="urn:microsoft.com/office/officeart/2005/8/layout/vList5"/>
    <dgm:cxn modelId="{53E0ECA7-94E5-4EF1-A8EB-FE14F642BB79}" type="presOf" srcId="{BE264AF9-FFC4-4A98-B250-D15B61EDABA2}" destId="{5653A988-9BEC-4809-BFC7-80219510E8BB}" srcOrd="0" destOrd="0" presId="urn:microsoft.com/office/officeart/2005/8/layout/vList5"/>
    <dgm:cxn modelId="{3FA4B996-0B8D-4D4D-886A-ECAE10942B12}" type="presOf" srcId="{8E78DBD4-8C2D-4D76-B9B8-3A622FCB4AD0}" destId="{13BEF0A6-E926-4700-A84F-6689E70F8362}" srcOrd="0" destOrd="0" presId="urn:microsoft.com/office/officeart/2005/8/layout/vList5"/>
    <dgm:cxn modelId="{220F5288-ED6E-4FC3-A72C-767B7AD39C12}" type="presOf" srcId="{5570DE20-627B-45A0-9CEC-4932E670B2E2}" destId="{8AD8A7A1-474A-4979-8B14-221D4977018D}" srcOrd="0" destOrd="0" presId="urn:microsoft.com/office/officeart/2005/8/layout/vList5"/>
    <dgm:cxn modelId="{35173169-EDDF-4548-9CF5-A55A5F06B756}" srcId="{492C2025-FC39-44D8-A7F9-7B459E5A7580}" destId="{8E78DBD4-8C2D-4D76-B9B8-3A622FCB4AD0}" srcOrd="2" destOrd="0" parTransId="{C8F9083D-EF29-4BA6-BF2A-090D2E138F84}" sibTransId="{E7DC732F-2CE9-4BFC-A829-ACB97D9F9E3A}"/>
    <dgm:cxn modelId="{D499760E-92AC-45BF-8FCB-E7D170517AB8}" type="presOf" srcId="{492C2025-FC39-44D8-A7F9-7B459E5A7580}" destId="{7979D94A-BEA4-4B8E-9B3B-26721C600E99}" srcOrd="0" destOrd="0" presId="urn:microsoft.com/office/officeart/2005/8/layout/vList5"/>
    <dgm:cxn modelId="{033C3708-BE3F-42AE-9FC6-F4D75184466D}" srcId="{6AEA788C-A7E5-4928-B79E-54438D1253F1}" destId="{253C7E94-51A3-448F-A239-29279DDCE493}" srcOrd="0" destOrd="0" parTransId="{B7408157-AD92-4527-B4F7-910964B6D798}" sibTransId="{D48735C3-CEE3-4BA8-8FCF-71625EB8B8C4}"/>
    <dgm:cxn modelId="{F89B1CF5-3B47-4A84-9B61-8D8687EA8B8F}" srcId="{4297E0C7-017A-446F-A200-35DB829C0019}" destId="{BE264AF9-FFC4-4A98-B250-D15B61EDABA2}" srcOrd="0" destOrd="0" parTransId="{81C9D4CF-E631-48A9-B270-086A91ABCEB2}" sibTransId="{CB3B6865-FD00-4361-98D8-05B640F32E74}"/>
    <dgm:cxn modelId="{8C0E884F-1D30-42C5-9611-A7FE3E45C75F}" srcId="{8E78DBD4-8C2D-4D76-B9B8-3A622FCB4AD0}" destId="{5570DE20-627B-45A0-9CEC-4932E670B2E2}" srcOrd="0" destOrd="0" parTransId="{A176BF65-9C40-44C1-BF4F-5A5108949AAE}" sibTransId="{E1780048-BCA6-4D18-A37F-9240FB1664F1}"/>
    <dgm:cxn modelId="{52F9B005-5385-4A02-9C67-57E19948171E}" srcId="{492C2025-FC39-44D8-A7F9-7B459E5A7580}" destId="{4297E0C7-017A-446F-A200-35DB829C0019}" srcOrd="1" destOrd="0" parTransId="{1F5604A1-B3BA-4CCA-8B6B-40E5C7C4ED7A}" sibTransId="{BE3A632E-792B-4A19-816C-80D8E8802CBF}"/>
    <dgm:cxn modelId="{533C34DF-43C2-4062-873D-92BA330C8B79}" srcId="{492C2025-FC39-44D8-A7F9-7B459E5A7580}" destId="{6AEA788C-A7E5-4928-B79E-54438D1253F1}" srcOrd="0" destOrd="0" parTransId="{211EF818-CE34-459C-84D2-1D97FD8E65CD}" sibTransId="{0D0B2625-1E2B-48F6-B0A6-C3AD45E7DA80}"/>
    <dgm:cxn modelId="{CAA2F189-D78D-47E4-A850-969DBD50F39E}" type="presParOf" srcId="{7979D94A-BEA4-4B8E-9B3B-26721C600E99}" destId="{46097373-9FEA-4CE0-B794-5549EA7C40D2}" srcOrd="0" destOrd="0" presId="urn:microsoft.com/office/officeart/2005/8/layout/vList5"/>
    <dgm:cxn modelId="{8389DBDC-5F32-4FB9-A245-3C6DBC8E601F}" type="presParOf" srcId="{46097373-9FEA-4CE0-B794-5549EA7C40D2}" destId="{79681630-BCCC-468A-B8B0-482EE91E3AC5}" srcOrd="0" destOrd="0" presId="urn:microsoft.com/office/officeart/2005/8/layout/vList5"/>
    <dgm:cxn modelId="{F7D843B0-47A6-43A5-8536-8450FFB8B025}" type="presParOf" srcId="{46097373-9FEA-4CE0-B794-5549EA7C40D2}" destId="{85387E80-DD1C-46F6-A20E-AA4646A24E90}" srcOrd="1" destOrd="0" presId="urn:microsoft.com/office/officeart/2005/8/layout/vList5"/>
    <dgm:cxn modelId="{BF022321-C290-459D-BF41-C0ACF8A50770}" type="presParOf" srcId="{7979D94A-BEA4-4B8E-9B3B-26721C600E99}" destId="{452589C9-546F-489E-A765-849DBA85BDF4}" srcOrd="1" destOrd="0" presId="urn:microsoft.com/office/officeart/2005/8/layout/vList5"/>
    <dgm:cxn modelId="{F9650478-E436-47B4-8985-C779EA267ABA}" type="presParOf" srcId="{7979D94A-BEA4-4B8E-9B3B-26721C600E99}" destId="{9B9A15AF-8B8D-48FE-BAD6-E397848F6F3D}" srcOrd="2" destOrd="0" presId="urn:microsoft.com/office/officeart/2005/8/layout/vList5"/>
    <dgm:cxn modelId="{CA988954-6B3E-4573-8166-3313E241DE2F}" type="presParOf" srcId="{9B9A15AF-8B8D-48FE-BAD6-E397848F6F3D}" destId="{E5DACB9C-1702-473F-8BB5-E06367BC898A}" srcOrd="0" destOrd="0" presId="urn:microsoft.com/office/officeart/2005/8/layout/vList5"/>
    <dgm:cxn modelId="{6B256D5B-4D01-46EB-A9BD-FC48A38E3C97}" type="presParOf" srcId="{9B9A15AF-8B8D-48FE-BAD6-E397848F6F3D}" destId="{5653A988-9BEC-4809-BFC7-80219510E8BB}" srcOrd="1" destOrd="0" presId="urn:microsoft.com/office/officeart/2005/8/layout/vList5"/>
    <dgm:cxn modelId="{67CF7C7F-8FDC-4D46-8A81-DD4B52629CE6}" type="presParOf" srcId="{7979D94A-BEA4-4B8E-9B3B-26721C600E99}" destId="{D18217C7-F480-4B6C-BC55-439186ED2E67}" srcOrd="3" destOrd="0" presId="urn:microsoft.com/office/officeart/2005/8/layout/vList5"/>
    <dgm:cxn modelId="{86969FF8-5F49-4DA6-81E2-28E2E2113197}" type="presParOf" srcId="{7979D94A-BEA4-4B8E-9B3B-26721C600E99}" destId="{1E5725AD-058B-46EE-9DD3-F4B5E6BD20BA}" srcOrd="4" destOrd="0" presId="urn:microsoft.com/office/officeart/2005/8/layout/vList5"/>
    <dgm:cxn modelId="{694AB97A-E111-4768-A94E-2314174F290B}" type="presParOf" srcId="{1E5725AD-058B-46EE-9DD3-F4B5E6BD20BA}" destId="{13BEF0A6-E926-4700-A84F-6689E70F8362}" srcOrd="0" destOrd="0" presId="urn:microsoft.com/office/officeart/2005/8/layout/vList5"/>
    <dgm:cxn modelId="{2F529BAB-52BB-46D8-B247-914C16826A79}" type="presParOf" srcId="{1E5725AD-058B-46EE-9DD3-F4B5E6BD20BA}" destId="{8AD8A7A1-474A-4979-8B14-221D497701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87E80-DD1C-46F6-A20E-AA4646A24E90}">
      <dsp:nvSpPr>
        <dsp:cNvPr id="0" name=""/>
        <dsp:cNvSpPr/>
      </dsp:nvSpPr>
      <dsp:spPr>
        <a:xfrm rot="5400000">
          <a:off x="4537223" y="-1802791"/>
          <a:ext cx="848754" cy="466974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семьи с детьми от 5 лет.</a:t>
          </a:r>
          <a:endParaRPr lang="ru-RU" sz="1400" u="none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26730" y="149135"/>
        <a:ext cx="4628309" cy="765888"/>
      </dsp:txXfrm>
    </dsp:sp>
    <dsp:sp modelId="{79681630-BCCC-468A-B8B0-482EE91E3AC5}">
      <dsp:nvSpPr>
        <dsp:cNvPr id="0" name=""/>
        <dsp:cNvSpPr/>
      </dsp:nvSpPr>
      <dsp:spPr>
        <a:xfrm>
          <a:off x="0" y="1607"/>
          <a:ext cx="2626729" cy="10609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Адресат:</a:t>
          </a:r>
          <a:endParaRPr lang="ru-RU" sz="2800" kern="1200" dirty="0"/>
        </a:p>
      </dsp:txBody>
      <dsp:txXfrm>
        <a:off x="51791" y="53398"/>
        <a:ext cx="2523147" cy="957361"/>
      </dsp:txXfrm>
    </dsp:sp>
    <dsp:sp modelId="{5653A988-9BEC-4809-BFC7-80219510E8BB}">
      <dsp:nvSpPr>
        <dsp:cNvPr id="0" name=""/>
        <dsp:cNvSpPr/>
      </dsp:nvSpPr>
      <dsp:spPr>
        <a:xfrm rot="5400000">
          <a:off x="4537223" y="-688801"/>
          <a:ext cx="848754" cy="466974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условий, которые позволяют детям самостоятельно или совместно со взрослыми открывать новый практический опыт, развивать творческое  воображение дошкольников</a:t>
          </a:r>
          <a:r>
            <a:rPr lang="ru-RU" sz="1400" kern="1200" dirty="0" smtClean="0">
              <a:solidFill>
                <a:srgbClr val="002060"/>
              </a:solidFill>
            </a:rPr>
            <a:t>.</a:t>
          </a:r>
          <a:endParaRPr lang="ru-RU" sz="1400" kern="1200" dirty="0">
            <a:solidFill>
              <a:srgbClr val="002060"/>
            </a:solidFill>
          </a:endParaRPr>
        </a:p>
      </dsp:txBody>
      <dsp:txXfrm rot="-5400000">
        <a:off x="2626730" y="1263125"/>
        <a:ext cx="4628309" cy="765888"/>
      </dsp:txXfrm>
    </dsp:sp>
    <dsp:sp modelId="{E5DACB9C-1702-473F-8BB5-E06367BC898A}">
      <dsp:nvSpPr>
        <dsp:cNvPr id="0" name=""/>
        <dsp:cNvSpPr/>
      </dsp:nvSpPr>
      <dsp:spPr>
        <a:xfrm>
          <a:off x="0" y="1115598"/>
          <a:ext cx="2626729" cy="106094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Цель:</a:t>
          </a:r>
          <a:endParaRPr lang="ru-RU" sz="2800" kern="1200" dirty="0"/>
        </a:p>
      </dsp:txBody>
      <dsp:txXfrm>
        <a:off x="51791" y="1167389"/>
        <a:ext cx="2523147" cy="957361"/>
      </dsp:txXfrm>
    </dsp:sp>
    <dsp:sp modelId="{8AD8A7A1-474A-4979-8B14-221D4977018D}">
      <dsp:nvSpPr>
        <dsp:cNvPr id="0" name=""/>
        <dsp:cNvSpPr/>
      </dsp:nvSpPr>
      <dsp:spPr>
        <a:xfrm rot="5400000">
          <a:off x="4537223" y="425189"/>
          <a:ext cx="848754" cy="466974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ежедневные наблюдения на прогулке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26730" y="2377116"/>
        <a:ext cx="4628309" cy="765888"/>
      </dsp:txXfrm>
    </dsp:sp>
    <dsp:sp modelId="{13BEF0A6-E926-4700-A84F-6689E70F8362}">
      <dsp:nvSpPr>
        <dsp:cNvPr id="0" name=""/>
        <dsp:cNvSpPr/>
      </dsp:nvSpPr>
      <dsp:spPr>
        <a:xfrm>
          <a:off x="0" y="2229588"/>
          <a:ext cx="2626729" cy="106094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Тема:</a:t>
          </a:r>
          <a:endParaRPr lang="ru-RU" sz="2800" kern="1200" dirty="0"/>
        </a:p>
      </dsp:txBody>
      <dsp:txXfrm>
        <a:off x="51791" y="2281379"/>
        <a:ext cx="2523147" cy="957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0" y="19651"/>
            <a:ext cx="1352549" cy="51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55676" y="133179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E81"/>
                </a:solidFill>
              </a:rPr>
              <a:t>«Природа </a:t>
            </a:r>
            <a:r>
              <a:rPr lang="ru-RU" sz="2000" b="1" dirty="0">
                <a:solidFill>
                  <a:srgbClr val="003E81"/>
                </a:solidFill>
              </a:rPr>
              <a:t>— единственная книга, на всех своих страницах заключающая глубокое </a:t>
            </a:r>
            <a:r>
              <a:rPr lang="ru-RU" sz="2000" b="1" dirty="0" smtClean="0">
                <a:solidFill>
                  <a:srgbClr val="003E81"/>
                </a:solidFill>
              </a:rPr>
              <a:t>содержание»</a:t>
            </a:r>
          </a:p>
          <a:p>
            <a:pPr algn="r"/>
            <a:r>
              <a:rPr lang="ru-RU" sz="2000" b="1" dirty="0" smtClean="0">
                <a:solidFill>
                  <a:srgbClr val="003E81"/>
                </a:solidFill>
              </a:rPr>
              <a:t> (И</a:t>
            </a:r>
            <a:r>
              <a:rPr lang="ru-RU" sz="2000" b="1" dirty="0">
                <a:solidFill>
                  <a:srgbClr val="003E81"/>
                </a:solidFill>
              </a:rPr>
              <a:t>. Гете)</a:t>
            </a:r>
            <a:br>
              <a:rPr lang="ru-RU" sz="2000" b="1" dirty="0">
                <a:solidFill>
                  <a:srgbClr val="003E8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4" t="12749" r="13367" b="8777"/>
          <a:stretch/>
        </p:blipFill>
        <p:spPr>
          <a:xfrm>
            <a:off x="2015716" y="1472253"/>
            <a:ext cx="1877258" cy="2725453"/>
          </a:xfrm>
          <a:prstGeom prst="rect">
            <a:avLst/>
          </a:prstGeom>
          <a:ln>
            <a:solidFill>
              <a:srgbClr val="00A1DD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39" y="1472252"/>
            <a:ext cx="3633937" cy="2725453"/>
          </a:xfrm>
          <a:prstGeom prst="rect">
            <a:avLst/>
          </a:prstGeom>
          <a:ln>
            <a:solidFill>
              <a:srgbClr val="00A1DD"/>
            </a:solidFill>
          </a:ln>
        </p:spPr>
      </p:pic>
    </p:spTree>
    <p:extLst>
      <p:ext uri="{BB962C8B-B14F-4D97-AF65-F5344CB8AC3E}">
        <p14:creationId xmlns:p14="http://schemas.microsoft.com/office/powerpoint/2010/main" val="8235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24028" y="627534"/>
            <a:ext cx="4032448" cy="1692188"/>
          </a:xfrm>
        </p:spPr>
        <p:txBody>
          <a:bodyPr>
            <a:noAutofit/>
          </a:bodyPr>
          <a:lstStyle/>
          <a:p>
            <a:pPr algn="ctr"/>
            <a:r>
              <a:rPr lang="ru-RU" sz="1200" b="1" i="1" dirty="0" smtClean="0"/>
              <a:t/>
            </a:r>
            <a:br>
              <a:rPr lang="ru-RU" sz="1200" b="1" i="1" dirty="0" smtClean="0"/>
            </a:br>
            <a:r>
              <a:rPr lang="ru-RU" sz="900" b="1" i="1" dirty="0" smtClean="0"/>
              <a:t/>
            </a:r>
            <a:br>
              <a:rPr lang="ru-RU" sz="900" b="1" i="1" dirty="0" smtClean="0"/>
            </a:br>
            <a:r>
              <a:rPr lang="ru-RU" sz="1000" b="1" i="1" dirty="0" smtClean="0"/>
              <a:t/>
            </a:r>
            <a:br>
              <a:rPr lang="ru-RU" sz="1000" b="1" i="1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900" b="1" dirty="0" smtClean="0"/>
              <a:t> </a:t>
            </a:r>
            <a:r>
              <a:rPr lang="ru-RU" sz="1800" b="1" dirty="0" smtClean="0"/>
              <a:t>КУЛЬТУРНО-ОБРАЗОВАТЕЛЬНАЯ ПРАКТИКА</a:t>
            </a:r>
            <a:br>
              <a:rPr lang="ru-RU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2800" b="1" i="1" dirty="0"/>
              <a:t>«ЭТЮДЫ НА СНЕГУ»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860032" y="2895786"/>
            <a:ext cx="3892522" cy="1332148"/>
          </a:xfrm>
        </p:spPr>
        <p:txBody>
          <a:bodyPr>
            <a:normAutofit/>
          </a:bodyPr>
          <a:lstStyle/>
          <a:p>
            <a:r>
              <a:rPr lang="ru-RU" dirty="0" smtClean="0"/>
              <a:t>Белова Елена Владимировна,</a:t>
            </a:r>
            <a:r>
              <a:rPr lang="ru-RU" dirty="0"/>
              <a:t/>
            </a:r>
            <a:br>
              <a:rPr lang="ru-RU" dirty="0"/>
            </a:br>
            <a:r>
              <a:rPr lang="ru-RU" sz="1000" i="1" dirty="0" smtClean="0"/>
              <a:t>воспитатель </a:t>
            </a:r>
            <a:r>
              <a:rPr lang="ru-RU" sz="1000" i="1" dirty="0" smtClean="0"/>
              <a:t>ГБДОУ №</a:t>
            </a:r>
            <a:r>
              <a:rPr lang="ru-RU" sz="1000" i="1" dirty="0" smtClean="0"/>
              <a:t>123 Адмиралтейского района СПб</a:t>
            </a:r>
          </a:p>
          <a:p>
            <a:r>
              <a:rPr lang="ru-RU" dirty="0" smtClean="0"/>
              <a:t>Ханко Александра Ивановна,</a:t>
            </a:r>
            <a:r>
              <a:rPr lang="ru-RU" dirty="0"/>
              <a:t/>
            </a:r>
            <a:br>
              <a:rPr lang="ru-RU" dirty="0"/>
            </a:br>
            <a:r>
              <a:rPr lang="ru-RU" sz="1000" i="1" dirty="0" smtClean="0"/>
              <a:t>воспитатель </a:t>
            </a:r>
            <a:r>
              <a:rPr lang="ru-RU" sz="1000" i="1" dirty="0" smtClean="0"/>
              <a:t>ГБДОУ №</a:t>
            </a:r>
            <a:r>
              <a:rPr lang="ru-RU" sz="1000" i="1" dirty="0"/>
              <a:t>123 Адмиралтейского района СПб</a:t>
            </a:r>
          </a:p>
          <a:p>
            <a:endParaRPr lang="ru-RU" sz="10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72" y="1023578"/>
            <a:ext cx="2495876" cy="3327834"/>
          </a:xfrm>
          <a:prstGeom prst="rect">
            <a:avLst/>
          </a:prstGeom>
          <a:ln>
            <a:solidFill>
              <a:srgbClr val="F26F21"/>
            </a:solidFill>
          </a:ln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3F2"/>
                </a:solidFill>
              </a:rPr>
              <a:t>ДИДАКТИЧЕСКИЕ МАТЕРИАЛЫ «ЭТЮДЫ НА СНЕГУ»</a:t>
            </a:r>
            <a:endParaRPr lang="ru-RU" sz="2000" b="1" dirty="0">
              <a:solidFill>
                <a:srgbClr val="0073F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51514590"/>
              </p:ext>
            </p:extLst>
          </p:nvPr>
        </p:nvGraphicFramePr>
        <p:xfrm>
          <a:off x="1524000" y="1311610"/>
          <a:ext cx="7296472" cy="329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55976" y="1724112"/>
            <a:ext cx="144016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3975906"/>
            <a:ext cx="144016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2607754"/>
            <a:ext cx="144016" cy="180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38" y="1239288"/>
            <a:ext cx="6552728" cy="3888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668" y="123478"/>
            <a:ext cx="7128792" cy="82809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73F2"/>
                </a:solidFill>
              </a:rPr>
              <a:t>ДИДАКТИЧЕСКИЕ МАТЕРИАЛЫ «ЭТЮДЫ НА СНЕГУ»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02" y="3399842"/>
            <a:ext cx="2549717" cy="1440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 r="2669"/>
          <a:stretch>
            <a:fillRect/>
          </a:stretch>
        </p:blipFill>
        <p:spPr>
          <a:xfrm>
            <a:off x="5724128" y="2107294"/>
            <a:ext cx="2423081" cy="1440000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r="2647"/>
          <a:stretch>
            <a:fillRect/>
          </a:stretch>
        </p:blipFill>
        <p:spPr>
          <a:xfrm>
            <a:off x="5508104" y="2866894"/>
            <a:ext cx="2423083" cy="1440000"/>
          </a:xfrm>
        </p:spPr>
      </p:pic>
      <p:pic>
        <p:nvPicPr>
          <p:cNvPr id="10" name="Рисунок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67694"/>
            <a:ext cx="2573851" cy="151920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37424"/>
            <a:ext cx="2573851" cy="1528219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83504"/>
            <a:ext cx="2573851" cy="15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668" y="123478"/>
            <a:ext cx="7128792" cy="82809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73F2"/>
                </a:solidFill>
              </a:rPr>
              <a:t>ДИДАКТИЧЕСКИЕ МАТЕРИАЛЫ «ЭТЮДЫ НА СНЕГУ»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3252148"/>
            <a:ext cx="3240000" cy="182985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 r="2669"/>
          <a:stretch>
            <a:fillRect/>
          </a:stretch>
        </p:blipFill>
        <p:spPr>
          <a:xfrm>
            <a:off x="1918292" y="1203598"/>
            <a:ext cx="3240000" cy="1925487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r="2647"/>
          <a:stretch>
            <a:fillRect/>
          </a:stretch>
        </p:blipFill>
        <p:spPr>
          <a:xfrm>
            <a:off x="5580112" y="1203598"/>
            <a:ext cx="3240000" cy="1925484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55826"/>
            <a:ext cx="3240000" cy="18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87" y="195486"/>
            <a:ext cx="3168352" cy="21934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99" y="2679762"/>
            <a:ext cx="3268364" cy="22627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6"/>
          <a:stretch/>
        </p:blipFill>
        <p:spPr>
          <a:xfrm>
            <a:off x="7344308" y="175673"/>
            <a:ext cx="1314772" cy="2233100"/>
          </a:xfrm>
          <a:prstGeom prst="rect">
            <a:avLst/>
          </a:prstGeom>
          <a:ln>
            <a:solidFill>
              <a:srgbClr val="00A1DD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5" r="10774" b="6788"/>
          <a:stretch/>
        </p:blipFill>
        <p:spPr>
          <a:xfrm>
            <a:off x="4932040" y="195486"/>
            <a:ext cx="2164678" cy="2193474"/>
          </a:xfrm>
          <a:prstGeom prst="rect">
            <a:avLst/>
          </a:prstGeom>
          <a:ln>
            <a:solidFill>
              <a:srgbClr val="00A1DD"/>
            </a:solidFill>
          </a:ln>
        </p:spPr>
      </p:pic>
      <p:pic>
        <p:nvPicPr>
          <p:cNvPr id="11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79762"/>
            <a:ext cx="4022603" cy="226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8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65" y="175192"/>
            <a:ext cx="3244590" cy="224625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7" y="2535746"/>
            <a:ext cx="3167498" cy="19894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6853" y="-201868"/>
            <a:ext cx="2248092" cy="2998539"/>
          </a:xfrm>
          <a:prstGeom prst="rect">
            <a:avLst/>
          </a:prstGeom>
        </p:spPr>
      </p:pic>
      <p:sp>
        <p:nvSpPr>
          <p:cNvPr id="10" name="Облако 9"/>
          <p:cNvSpPr/>
          <p:nvPr/>
        </p:nvSpPr>
        <p:spPr>
          <a:xfrm>
            <a:off x="5411349" y="2535745"/>
            <a:ext cx="2808820" cy="243625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Уточка гуляла в парке. Она увидела детей. Они рисовали на снегу. Утке тоже захотелось. Тогда она придумала, что может нарисовать своими следами. Стала утка шагать  и топать. И получилась у нее кошка Мяу.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12265" y="2323625"/>
            <a:ext cx="4628309" cy="765888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400" kern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87060"/>
            <a:ext cx="3634740" cy="251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8"/>
          <a:stretch/>
        </p:blipFill>
        <p:spPr>
          <a:xfrm>
            <a:off x="5328084" y="87060"/>
            <a:ext cx="2330828" cy="2523507"/>
          </a:xfrm>
          <a:prstGeom prst="rect">
            <a:avLst/>
          </a:prstGeom>
          <a:ln>
            <a:solidFill>
              <a:srgbClr val="00A1DD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87" y="2917027"/>
            <a:ext cx="2618860" cy="1964145"/>
          </a:xfrm>
          <a:prstGeom prst="rect">
            <a:avLst/>
          </a:prstGeom>
          <a:ln>
            <a:solidFill>
              <a:srgbClr val="00A1DD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9786" y="3162917"/>
            <a:ext cx="1967120" cy="1475340"/>
          </a:xfrm>
          <a:prstGeom prst="rect">
            <a:avLst/>
          </a:prstGeom>
          <a:ln>
            <a:solidFill>
              <a:srgbClr val="00A1DD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t="27926" r="13922" b="2831"/>
          <a:stretch/>
        </p:blipFill>
        <p:spPr>
          <a:xfrm rot="10800000">
            <a:off x="6120171" y="2917025"/>
            <a:ext cx="2598051" cy="1939650"/>
          </a:xfrm>
          <a:prstGeom prst="rect">
            <a:avLst/>
          </a:prstGeom>
          <a:ln>
            <a:solidFill>
              <a:srgbClr val="00A1DD"/>
            </a:solidFill>
          </a:ln>
        </p:spPr>
      </p:pic>
    </p:spTree>
    <p:extLst>
      <p:ext uri="{BB962C8B-B14F-4D97-AF65-F5344CB8AC3E}">
        <p14:creationId xmlns:p14="http://schemas.microsoft.com/office/powerpoint/2010/main" val="40824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3478"/>
            <a:ext cx="3276866" cy="22686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35" y="0"/>
            <a:ext cx="3072341" cy="2304256"/>
          </a:xfrm>
          <a:prstGeom prst="rect">
            <a:avLst/>
          </a:prstGeom>
          <a:ln>
            <a:solidFill>
              <a:srgbClr val="00A1DD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/>
          <a:stretch/>
        </p:blipFill>
        <p:spPr>
          <a:xfrm>
            <a:off x="1943708" y="2655707"/>
            <a:ext cx="2595252" cy="2185604"/>
          </a:xfrm>
          <a:prstGeom prst="rect">
            <a:avLst/>
          </a:prstGeom>
          <a:ln>
            <a:solidFill>
              <a:srgbClr val="00A1DD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 t="10412" b="10463"/>
          <a:stretch/>
        </p:blipFill>
        <p:spPr>
          <a:xfrm>
            <a:off x="5377335" y="2643758"/>
            <a:ext cx="3095097" cy="2170816"/>
          </a:xfrm>
          <a:prstGeom prst="rect">
            <a:avLst/>
          </a:prstGeom>
          <a:ln>
            <a:solidFill>
              <a:srgbClr val="00A1DD"/>
            </a:solidFill>
          </a:ln>
        </p:spPr>
      </p:pic>
    </p:spTree>
    <p:extLst>
      <p:ext uri="{BB962C8B-B14F-4D97-AF65-F5344CB8AC3E}">
        <p14:creationId xmlns:p14="http://schemas.microsoft.com/office/powerpoint/2010/main" val="31152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13173</TotalTime>
  <Words>135</Words>
  <Application>Microsoft Office PowerPoint</Application>
  <PresentationFormat>Экран (16:9)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    КУЛЬТУРНО-ОБРАЗОВАТЕЛЬНАЯ ПРАКТИКА    «ЭТЮДЫ НА СНЕГУ»</vt:lpstr>
      <vt:lpstr>ДИДАКТИЧЕСКИЕ МАТЕРИАЛЫ «ЭТЮДЫ НА СНЕГУ»</vt:lpstr>
      <vt:lpstr>ДИДАКТИЧЕСКИЕ МАТЕРИАЛЫ «ЭТЮДЫ НА СНЕГУ»</vt:lpstr>
      <vt:lpstr>ДИДАКТИЧЕСКИЕ МАТЕРИАЛЫ «ЭТЮДЫ НА СНЕГУ»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Елена</cp:lastModifiedBy>
  <cp:revision>346</cp:revision>
  <cp:lastPrinted>2017-03-30T08:39:18Z</cp:lastPrinted>
  <dcterms:created xsi:type="dcterms:W3CDTF">2017-03-23T13:26:11Z</dcterms:created>
  <dcterms:modified xsi:type="dcterms:W3CDTF">2022-03-23T08:24:02Z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